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Roboto"/>
      <p:regular r:id="rId69"/>
      <p:bold r:id="rId70"/>
      <p:italic r:id="rId71"/>
      <p:boldItalic r:id="rId72"/>
    </p:embeddedFont>
    <p:embeddedFont>
      <p:font typeface="Inconsolata"/>
      <p:regular r:id="rId73"/>
      <p:bold r:id="rId74"/>
    </p:embeddedFont>
    <p:embeddedFont>
      <p:font typeface="Montserrat"/>
      <p:regular r:id="rId75"/>
      <p:bold r:id="rId76"/>
      <p:italic r:id="rId77"/>
      <p:boldItalic r:id="rId78"/>
    </p:embeddedFont>
    <p:embeddedFont>
      <p:font typeface="Montserrat Medium"/>
      <p:regular r:id="rId79"/>
      <p:bold r:id="rId80"/>
      <p:italic r:id="rId81"/>
      <p:boldItalic r:id="rId82"/>
    </p:embeddedFont>
    <p:embeddedFont>
      <p:font typeface="Montserrat Light"/>
      <p:regular r:id="rId83"/>
      <p:bold r:id="rId84"/>
      <p:italic r:id="rId85"/>
      <p:boldItalic r:id="rId86"/>
    </p:embeddedFont>
    <p:embeddedFont>
      <p:font typeface="Montserrat ExtraLight"/>
      <p:regular r:id="rId87"/>
      <p:bold r:id="rId88"/>
      <p:italic r:id="rId89"/>
      <p:boldItalic r:id="rId90"/>
    </p:embeddedFont>
    <p:embeddedFont>
      <p:font typeface="Helvetica Neue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Light-bold.fntdata"/><Relationship Id="rId83" Type="http://schemas.openxmlformats.org/officeDocument/2006/relationships/font" Target="fonts/MontserratLight-regular.fntdata"/><Relationship Id="rId42" Type="http://schemas.openxmlformats.org/officeDocument/2006/relationships/slide" Target="slides/slide37.xml"/><Relationship Id="rId86" Type="http://schemas.openxmlformats.org/officeDocument/2006/relationships/font" Target="fonts/MontserratLight-boldItalic.fntdata"/><Relationship Id="rId41" Type="http://schemas.openxmlformats.org/officeDocument/2006/relationships/slide" Target="slides/slide36.xml"/><Relationship Id="rId85" Type="http://schemas.openxmlformats.org/officeDocument/2006/relationships/font" Target="fonts/MontserratLight-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ExtraLight-bold.fntdata"/><Relationship Id="rId43" Type="http://schemas.openxmlformats.org/officeDocument/2006/relationships/slide" Target="slides/slide38.xml"/><Relationship Id="rId87" Type="http://schemas.openxmlformats.org/officeDocument/2006/relationships/font" Target="fonts/MontserratExtraLigh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ExtraLight-italic.fntdata"/><Relationship Id="rId80" Type="http://schemas.openxmlformats.org/officeDocument/2006/relationships/font" Target="fonts/MontserratMedium-bold.fntdata"/><Relationship Id="rId82" Type="http://schemas.openxmlformats.org/officeDocument/2006/relationships/font" Target="fonts/MontserratMedium-boldItalic.fntdata"/><Relationship Id="rId81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nconsolata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75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74" Type="http://schemas.openxmlformats.org/officeDocument/2006/relationships/font" Target="fonts/Inconsolata-bold.fntdata"/><Relationship Id="rId33" Type="http://schemas.openxmlformats.org/officeDocument/2006/relationships/slide" Target="slides/slide28.xml"/><Relationship Id="rId77" Type="http://schemas.openxmlformats.org/officeDocument/2006/relationships/font" Target="fonts/Montserrat-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-bold.fntdata"/><Relationship Id="rId35" Type="http://schemas.openxmlformats.org/officeDocument/2006/relationships/slide" Target="slides/slide30.xml"/><Relationship Id="rId79" Type="http://schemas.openxmlformats.org/officeDocument/2006/relationships/font" Target="fonts/MontserratMedium-regular.fntdata"/><Relationship Id="rId34" Type="http://schemas.openxmlformats.org/officeDocument/2006/relationships/slide" Target="slides/slide29.xml"/><Relationship Id="rId78" Type="http://schemas.openxmlformats.org/officeDocument/2006/relationships/font" Target="fonts/Montserrat-boldItalic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HelveticaNeue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-regular.fntdata"/><Relationship Id="rId90" Type="http://schemas.openxmlformats.org/officeDocument/2006/relationships/font" Target="fonts/MontserratExtraLight-boldItalic.fntdata"/><Relationship Id="rId93" Type="http://schemas.openxmlformats.org/officeDocument/2006/relationships/font" Target="fonts/HelveticaNeue-italic.fntdata"/><Relationship Id="rId92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4ea24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4ea24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4ea24dc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4ea24dc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c0308c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c0308c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fc0308c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fc0308c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fc0308c5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fc0308c5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fc0308c5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fc0308c5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c0308c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c0308c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35ef81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135ef81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4ea24dc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4ea24dc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74ea24d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74ea24d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4ea24dc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74ea24d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74ea24d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74ea24d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4ea24d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4ea24d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74ea24dc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74ea24dc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a213907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a213907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4ea24d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4ea24d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4ea24dc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4ea24dc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4ea24dc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74ea24d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74ea24d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74ea24d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74ea24d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74ea24d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74ea24d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74ea24d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74ea24dc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74ea24dc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90ff945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790ff945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74ea24dc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74ea24dc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74ea24dc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74ea24dc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4ea24dc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4ea24dc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4ea24dc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4ea24dc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74ea24d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74ea24d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74ea24d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74ea24d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74ea24dc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74ea24dc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74ea24dc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74ea24dc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74ea24dc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74ea24dc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74ea24dc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74ea24d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0ff945d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790ff945d9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74ea24dc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74ea24dc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4ea24dc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74ea24dc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74ea24dc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74ea24dc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4ea24dc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4ea24dc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74ea24dc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74ea24dc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74ea24dc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74ea24dc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0cc3fd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0cc3fd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74ea24dc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74ea24dc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0cc3fd3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0cc3fd3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0cc3fd3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0cc3fd3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0ff945d9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790ff945d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0cc3fd3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0cc3fd3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0cc3fd3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0cc3fd3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0cc3fd37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0cc3fd37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74ea24dc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74ea24dc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74ea24dc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74ea24dc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74ea24dc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74ea24dc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4ea24dc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74ea24dc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74ea24dc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74ea24dc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74ea24dc1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74ea24dc1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74ea24dc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74ea24dc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90ff945d9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790ff945d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74ea24dc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74ea24dc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74ea24dc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74ea24dc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74ea24dc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74ea24dc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74ea24dc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74ea24dc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74ea24d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74ea24d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a2139071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a2139071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213907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a213907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adam-p/markdown-here/wiki/Markdown-Cheatsheet" TargetMode="External"/><Relationship Id="rId4" Type="http://schemas.openxmlformats.org/officeDocument/2006/relationships/image" Target="../media/image4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gif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753150"/>
            <a:ext cx="8520600" cy="11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Going </a:t>
            </a:r>
            <a:r>
              <a:rPr b="1" lang="en" sz="4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endParaRPr b="1" i="1" sz="4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925500" y="-13650"/>
            <a:ext cx="22185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311708" y="2448125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Brace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yourselves...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311700" y="3355983"/>
            <a:ext cx="85206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Today is gonna be a bit tough.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But </a:t>
            </a:r>
            <a:r>
              <a:rPr lang="en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trust us.</a:t>
            </a:r>
            <a:r>
              <a:rPr lang="en" sz="24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It will all look easy in a few weeks.</a:t>
            </a:r>
            <a:endParaRPr sz="24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800" y="781013"/>
            <a:ext cx="2796400" cy="17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275" y="2343675"/>
            <a:ext cx="2718326" cy="268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483575" y="172725"/>
            <a:ext cx="61173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 Elements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 default, web clients render many HTML elements as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block elements.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Paragraphs, headers, divs and more receive this treatment.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block element will take up an entire line of space—unless you intervene with CSS properties.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Block: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p. H1 -h6. ol, ul, div…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Inline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span,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code, button, etc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025" y="1913175"/>
            <a:ext cx="3220025" cy="3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0" y="2090850"/>
            <a:ext cx="914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all 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float </a:t>
            </a: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down here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2459300" y="212625"/>
            <a:ext cx="62748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Concept of </a:t>
            </a:r>
            <a:r>
              <a:rPr lang="en" sz="24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Flow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By default, every HTML element displayed in the browser is governed by a concept called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flow.</a:t>
            </a:r>
            <a:endParaRPr b="1"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HTML elements force their adjacent elements to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flow around</a:t>
            </a: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them</a:t>
            </a: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00" y="2096238"/>
            <a:ext cx="55435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2483575" y="172725"/>
            <a:ext cx="63597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Analogy...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This concept of “flow” is very similar to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wrap-text options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 may be familiar with in Microsoft Word.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Just as in MS Word, you can have images in-line with text, on-top of text, etc.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625" y="1709075"/>
            <a:ext cx="3717050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2483575" y="172725"/>
            <a:ext cx="61779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Block vs Inline Elements</a:t>
            </a:r>
            <a:endParaRPr sz="11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Now contrast the block elements with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inline elements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By using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float CSS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properties, we can command our website to display multiple HTML elements adjacently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125" y="1803250"/>
            <a:ext cx="6112851" cy="30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2469925" y="119375"/>
            <a:ext cx="6324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Review</a:t>
            </a:r>
            <a:r>
              <a:rPr lang="en" sz="1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!</a:t>
            </a:r>
            <a:endParaRPr sz="1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11-FloatLayout-Activity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00" y="809375"/>
            <a:ext cx="7372501" cy="305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725" y="3929373"/>
            <a:ext cx="6144278" cy="11962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311708" y="2226413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Let’s Recap…</a:t>
            </a:r>
            <a:endParaRPr sz="4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</a:t>
            </a: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</a:t>
            </a: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2497225" y="191000"/>
            <a:ext cx="52317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HTML/CSS Definitions </a:t>
            </a:r>
            <a:r>
              <a:rPr lang="en" sz="1200">
                <a:solidFill>
                  <a:srgbClr val="28C8E5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(yawn - boring!)</a:t>
            </a:r>
            <a:endParaRPr sz="1200">
              <a:solidFill>
                <a:srgbClr val="28C8E5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HTML: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Hypertext Markup Language – (Content)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CSS: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Cascading Style Sheets – (Appearance)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HTML/CSS are the “languages of the web.”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Together they define both the content and the aesthetics of a webpage – handling everything from the layouts, colors, fonts and  content placement.  (JavaScript is the third – handling logic, animation, etc.)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425" y="3190350"/>
            <a:ext cx="2674875" cy="20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1635200" y="224738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Analogy...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1977650" y="859175"/>
            <a:ext cx="31320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HTML alone…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Like writing in Notepad…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 only write unformatted text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boring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5109750" y="859175"/>
            <a:ext cx="36003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HTML with CSS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Like writing papers in Microsoft Word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 format text, page settings, alignment, etc. based on “highlighting” and menu options.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b="1" lang="en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b="1" lang="en" sz="1800">
                <a:solidFill>
                  <a:srgbClr val="FF2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1800">
                <a:solidFill>
                  <a:srgbClr val="FF55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r>
              <a:rPr b="1" lang="en" sz="1800">
                <a:solidFill>
                  <a:srgbClr val="FF7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FFAA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b="1" lang="en" sz="1800">
                <a:solidFill>
                  <a:srgbClr val="FFD4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b="1" lang="en" sz="18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1" lang="en" sz="1800">
                <a:solidFill>
                  <a:srgbClr val="8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b="1" lang="en" sz="1800">
                <a:solidFill>
                  <a:srgbClr val="00FF55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1" lang="en" sz="1800">
                <a:solidFill>
                  <a:srgbClr val="00FFA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80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b="1" lang="en" sz="1800">
                <a:solidFill>
                  <a:srgbClr val="00AA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  <a:r>
              <a:rPr b="1" lang="en" sz="1800">
                <a:solidFill>
                  <a:srgbClr val="0055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1" lang="en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 b="1" sz="18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Please don’t though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450" y="362282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25" y="3794275"/>
            <a:ext cx="11049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4913075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13800" y="0"/>
            <a:ext cx="4031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Reminder - You have Homework!</a:t>
            </a:r>
            <a:endParaRPr b="1"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Really, work hard on this assignment!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assignment introduces you to fundamental concepts that we’ll be building the entire course-long.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Review In Class Material, </a:t>
            </a:r>
            <a:r>
              <a:rPr b="1" i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especially</a:t>
            </a: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Exercises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Work with your peers!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It’s much better than screaming at your computer alone.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Char char="●"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Ask Questions on Slack!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Your peers, TAs, and Instructors are all here to help when they can. 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Due </a:t>
            </a:r>
            <a:r>
              <a:rPr b="1" lang="en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Thursday at 11:59PM</a:t>
            </a:r>
            <a:endParaRPr sz="1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9461" t="0"/>
          <a:stretch/>
        </p:blipFill>
        <p:spPr>
          <a:xfrm>
            <a:off x="4618225" y="905850"/>
            <a:ext cx="4525752" cy="33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275" y="748277"/>
            <a:ext cx="5231699" cy="43107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" name="Google Shape;214;p33"/>
          <p:cNvSpPr txBox="1"/>
          <p:nvPr/>
        </p:nvSpPr>
        <p:spPr>
          <a:xfrm>
            <a:off x="1587700" y="221163"/>
            <a:ext cx="5231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 Stylin’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ctrTitle"/>
          </p:nvPr>
        </p:nvSpPr>
        <p:spPr>
          <a:xfrm>
            <a:off x="311708" y="2226413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do you style HTML...</a:t>
            </a:r>
            <a:endParaRPr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Elements? Classes? IDs?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 Syntax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75" y="875925"/>
            <a:ext cx="9144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CSS works by hooking onto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selectors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added into HTML using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identifiers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Classes use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.classname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IDs use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#idname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and elements use just their name.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Once hooked, we apply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styles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those HTML elements using CSS.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5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5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5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5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Positioning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2011525" y="637825"/>
            <a:ext cx="523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Position Static </a:t>
            </a:r>
            <a:r>
              <a:rPr lang="en" sz="24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(default)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875" y="581025"/>
            <a:ext cx="17145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350" y="1358700"/>
            <a:ext cx="4582327" cy="13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825" y="2798125"/>
            <a:ext cx="2001375" cy="185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1885300" y="982263"/>
            <a:ext cx="38490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Position Relative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Switching the boxes to relative will nudge the boxes in relation to their “original” location.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375" y="2329125"/>
            <a:ext cx="5327649" cy="2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200" y="269150"/>
            <a:ext cx="2390100" cy="4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2062650" y="668150"/>
            <a:ext cx="46578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Position Absolute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Positioned relative to nearest positioned ancestor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00" y="1730456"/>
            <a:ext cx="4524326" cy="32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750" y="876256"/>
            <a:ext cx="2061125" cy="4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/>
        </p:nvSpPr>
        <p:spPr>
          <a:xfrm>
            <a:off x="2062650" y="668150"/>
            <a:ext cx="42474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Position Fixed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Position with exact coordinates to the browser window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463" y="1730450"/>
            <a:ext cx="4179263" cy="3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000" y="876250"/>
            <a:ext cx="2061125" cy="400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750" y="876256"/>
            <a:ext cx="2061125" cy="4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2936413" y="637625"/>
            <a:ext cx="42474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Z-Index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Z-Index allows you to layer elements on top of each other when they’re positioned.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800" y="1854475"/>
            <a:ext cx="5684425" cy="3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2"/>
          <p:cNvSpPr txBox="1"/>
          <p:nvPr/>
        </p:nvSpPr>
        <p:spPr>
          <a:xfrm>
            <a:off x="2062650" y="668150"/>
            <a:ext cx="51465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Hiding Things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Display: none;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” allows us to hide elements from view.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will become useful in later sections, when we’ll be hiding and revealing specific HTML elements of our choice.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Hides element as if it's not there (compare with "visibility: hidden;").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1"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visibility: hidden</a:t>
            </a: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" hide the element takes up the same amount of the same amount of space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1"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display: none</a:t>
            </a:r>
            <a:r>
              <a:rPr lang="en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;"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takes the element out of the "Flow"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50" y="1083075"/>
            <a:ext cx="1873150" cy="2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Walkthrough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12-CSS_PositionedLayout</a:t>
            </a:r>
            <a:endParaRPr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 txBox="1"/>
          <p:nvPr/>
        </p:nvSpPr>
        <p:spPr>
          <a:xfrm>
            <a:off x="1624050" y="171450"/>
            <a:ext cx="31989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13-CSS_Positioned_Activity 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Suggested Time: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30 mins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 this activity, you’ll flex your newfound positioning skills by creating another conceptual layout. Eyeball the design to your best ability.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Work in pairs on this activity, but make sure each member of the group is typing out their own code!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Check Gitlab README for additional instructions.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 rotWithShape="1">
          <a:blip r:embed="rId3">
            <a:alphaModFix/>
          </a:blip>
          <a:srcRect b="0" l="2591" r="0" t="0"/>
          <a:stretch/>
        </p:blipFill>
        <p:spPr>
          <a:xfrm>
            <a:off x="4855825" y="968100"/>
            <a:ext cx="4133849" cy="344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ctrTitle"/>
          </p:nvPr>
        </p:nvSpPr>
        <p:spPr>
          <a:xfrm>
            <a:off x="311708" y="1369272"/>
            <a:ext cx="8520600" cy="16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 It Again!</a:t>
            </a:r>
            <a:endParaRPr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311700" y="3072127"/>
            <a:ext cx="85206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Re-do this at home! </a:t>
            </a:r>
            <a:r>
              <a:rPr i="1" lang="en" sz="14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We designed this exercise </a:t>
            </a:r>
            <a:endParaRPr i="1" sz="14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firm up your HTML/CSS skills.</a:t>
            </a:r>
            <a:endParaRPr i="1" sz="14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4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REMEMBER: </a:t>
            </a:r>
            <a:r>
              <a:rPr i="1" lang="en" sz="14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 best way to learn web development is to PRACTICE!</a:t>
            </a:r>
            <a:endParaRPr i="1" sz="14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841" y="695264"/>
            <a:ext cx="2028323" cy="127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ctrTitle"/>
          </p:nvPr>
        </p:nvSpPr>
        <p:spPr>
          <a:xfrm>
            <a:off x="311688" y="68228"/>
            <a:ext cx="85206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Chrome </a:t>
            </a: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Inspector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access chrome inspector, right click on a page. Then hit “Inspect.”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will allow you to inspect the HTML, CSS and more!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even edit the HTML/CSS of a webpage and instantly view your changes in the browser! 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works on any website, whether yours or not.</a:t>
            </a:r>
            <a:endParaRPr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57" y="1575733"/>
            <a:ext cx="5328876" cy="33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7"/>
          <p:cNvSpPr txBox="1"/>
          <p:nvPr/>
        </p:nvSpPr>
        <p:spPr>
          <a:xfrm>
            <a:off x="2122025" y="157800"/>
            <a:ext cx="6430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Tools |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15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the next 15 minutes, take a website you commonly use (Amazon, Google, Huff Post, etc.) and heavily modify it using the Chrome Developer Tools.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sure to at least modify: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 (Change words)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Colors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Spacing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Send a screenshot to the class’s slack profile when you’re done.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>
            <a:off x="0" y="-27300"/>
            <a:ext cx="42309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4436100" y="2240700"/>
            <a:ext cx="47079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It’s Lunch Time!</a:t>
            </a:r>
            <a:endParaRPr sz="30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Return @ XX:XX</a:t>
            </a:r>
            <a:endParaRPr sz="1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4" y="1031225"/>
            <a:ext cx="4048650" cy="30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9"/>
          <p:cNvSpPr txBox="1"/>
          <p:nvPr/>
        </p:nvSpPr>
        <p:spPr>
          <a:xfrm>
            <a:off x="2122025" y="157800"/>
            <a:ext cx="5941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More Inspector!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Tools |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For the next 10 minutes, edit any site that you’ve been working on in-class or for homework with Chrome Developer Tools.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Be sure to at least modify: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Content (Change words)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Colors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Spacing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Send a screenshot to the class’s slack profile when you’re done.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CSS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Reset</a:t>
            </a:r>
            <a:endParaRPr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2062650" y="388475"/>
            <a:ext cx="69021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Multiple CSS Files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 incredibly powerful technique: deploying multiple CSS files simultaneously.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This lets developers to create complex designs made up of abounding design elements. 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Just remember: </a:t>
            </a:r>
            <a:r>
              <a:rPr b="1" i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 loading order matters!!!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650" y="2726225"/>
            <a:ext cx="6171025" cy="22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Walkthrough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1-3_CSSFiles.html | 03-MultipleCSS</a:t>
            </a:r>
            <a:endParaRPr sz="2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74325" y="716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Difference? 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713" y="2698976"/>
            <a:ext cx="1436974" cy="14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274325" y="3688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.VS.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475" y="1807400"/>
            <a:ext cx="2368735" cy="236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68" y="1807393"/>
            <a:ext cx="2590100" cy="23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216" y="1883611"/>
            <a:ext cx="1790699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475" y="1807400"/>
            <a:ext cx="2368724" cy="23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</a:t>
            </a:r>
            <a:r>
              <a:rPr i="1" lang="en" sz="3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browser</a:t>
            </a:r>
            <a:r>
              <a:rPr i="1" lang="en" sz="3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you use?</a:t>
            </a:r>
            <a:endParaRPr sz="36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it’s Internet Explorer, you can leave the classroom now...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4"/>
          <p:cNvSpPr txBox="1"/>
          <p:nvPr/>
        </p:nvSpPr>
        <p:spPr>
          <a:xfrm>
            <a:off x="2062650" y="668150"/>
            <a:ext cx="42474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Battle of the Browsers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Under the hood, web browsers often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render web pages differently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than their competition.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These disparities could mean HTML/CSS displaying differently in each web client.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Because of these potential divergences, web developers need to make their websites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cross-browser compatible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050" y="894075"/>
            <a:ext cx="2529150" cy="335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1775075" y="549000"/>
            <a:ext cx="34434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Reset.css &amp; Normalize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Reset.css will “reset” all browser-specific CSS. This means your site will appear the same in all browsers.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However, you will have to re-style everything yourself.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Why it Matters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It’s important for creating browser-compatible websites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It’s an example of using someone else’s CSS in </a:t>
            </a:r>
            <a:r>
              <a:rPr i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your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website!!!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It’s a common Front-End Developer Interview question.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55"/>
          <p:cNvPicPr preferRelativeResize="0"/>
          <p:nvPr/>
        </p:nvPicPr>
        <p:blipFill rotWithShape="1">
          <a:blip r:embed="rId3">
            <a:alphaModFix/>
          </a:blip>
          <a:srcRect b="0" l="0" r="22330" t="0"/>
          <a:stretch/>
        </p:blipFill>
        <p:spPr>
          <a:xfrm>
            <a:off x="5375375" y="1432575"/>
            <a:ext cx="3768625" cy="260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6"/>
          <p:cNvSpPr txBox="1"/>
          <p:nvPr/>
        </p:nvSpPr>
        <p:spPr>
          <a:xfrm>
            <a:off x="2122025" y="157800"/>
            <a:ext cx="53613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04-ResetCSS |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10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Follow the instructions given in gitlab to incorporate a 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reset.css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file into a basic HTML file. Note the impact the reset file makes after its inclusion.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Bonus: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See how the impact it has on your homework.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Walkthrough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example.html | 04-ResetCSS</a:t>
            </a:r>
            <a:endParaRPr i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Let’s </a:t>
            </a:r>
            <a:r>
              <a:rPr b="1" i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i="1" lang="en" sz="36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comfortable with GitHub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&amp; Markdown</a:t>
            </a:r>
            <a:endParaRPr/>
          </a:p>
        </p:txBody>
      </p:sp>
      <p:sp>
        <p:nvSpPr>
          <p:cNvPr id="401" name="Google Shape;401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-Your website and You-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0"/>
          <p:cNvSpPr txBox="1"/>
          <p:nvPr/>
        </p:nvSpPr>
        <p:spPr>
          <a:xfrm>
            <a:off x="2122025" y="157800"/>
            <a:ext cx="33081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 Pages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The World will see our greatness!</a:t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GitHub provides hosting for static websites –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which means we can deploy our websites and applications onto their servers for the world to see.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So… Let’s all login to GitHub now...</a:t>
            </a:r>
            <a:endParaRPr sz="12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125" y="1108500"/>
            <a:ext cx="2899200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ctrTitle"/>
          </p:nvPr>
        </p:nvSpPr>
        <p:spPr>
          <a:xfrm>
            <a:off x="311700" y="406650"/>
            <a:ext cx="85206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GitHub Pages</a:t>
            </a:r>
            <a:endParaRPr sz="3000"/>
          </a:p>
        </p:txBody>
      </p:sp>
      <p:sp>
        <p:nvSpPr>
          <p:cNvPr id="414" name="Google Shape;414;p61"/>
          <p:cNvSpPr txBox="1"/>
          <p:nvPr>
            <p:ph idx="1" type="subTitle"/>
          </p:nvPr>
        </p:nvSpPr>
        <p:spPr>
          <a:xfrm flipH="1" rot="-4357">
            <a:off x="8" y="4891489"/>
            <a:ext cx="8520607" cy="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1"/>
          <p:cNvSpPr txBox="1"/>
          <p:nvPr/>
        </p:nvSpPr>
        <p:spPr>
          <a:xfrm>
            <a:off x="505200" y="1010250"/>
            <a:ext cx="4066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GitHub has a static hosting site service called GitHub pages that allows you to publish your GitHub repositories on the web!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Your projects will be shown using your own personal URL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username.github.io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repository with the name ‘username.github.io’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Initialize with a README.md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index.html file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Check settings under GitHub Pages section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350" y="1084200"/>
            <a:ext cx="4174960" cy="234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Demo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812775" y="3079075"/>
            <a:ext cx="37488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Down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Content (UCB-.....)</a:t>
            </a:r>
            <a:endParaRPr sz="14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476" y="1632175"/>
            <a:ext cx="1477174" cy="14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725" y="1612063"/>
            <a:ext cx="1629061" cy="1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274325" y="3841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Over</a:t>
            </a:r>
            <a:endParaRPr/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621875" y="3079075"/>
            <a:ext cx="42477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Up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Your Work (my-class-repo)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126" y="314824"/>
            <a:ext cx="1234649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125926" y="314824"/>
            <a:ext cx="1234649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780" y="3377557"/>
            <a:ext cx="658376" cy="6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271" y="4086594"/>
            <a:ext cx="658376" cy="5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4071" y="4086594"/>
            <a:ext cx="658376" cy="5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3475" y="1633095"/>
            <a:ext cx="1477175" cy="147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ctrTitle"/>
          </p:nvPr>
        </p:nvSpPr>
        <p:spPr>
          <a:xfrm>
            <a:off x="311700" y="480600"/>
            <a:ext cx="85206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Github Projects</a:t>
            </a:r>
            <a:endParaRPr sz="3000"/>
          </a:p>
        </p:txBody>
      </p:sp>
      <p:sp>
        <p:nvSpPr>
          <p:cNvPr id="427" name="Google Shape;427;p63"/>
          <p:cNvSpPr txBox="1"/>
          <p:nvPr>
            <p:ph idx="1" type="subTitle"/>
          </p:nvPr>
        </p:nvSpPr>
        <p:spPr>
          <a:xfrm flipH="1" rot="-4357">
            <a:off x="8" y="4891489"/>
            <a:ext cx="8520607" cy="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3"/>
          <p:cNvSpPr txBox="1"/>
          <p:nvPr/>
        </p:nvSpPr>
        <p:spPr>
          <a:xfrm>
            <a:off x="505250" y="1404875"/>
            <a:ext cx="4066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Now it’s time to get our project on Github Pages!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Steps: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a repository with any name. Initialize with README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Clone Repo and add index.html with content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Push up to your GitHub Repo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Go to Settings and Deploy project!</a:t>
            </a:r>
            <a:endParaRPr sz="1800"/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50" y="1236600"/>
            <a:ext cx="4267150" cy="3200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Projects Demo</a:t>
            </a:r>
            <a:endParaRPr/>
          </a:p>
        </p:txBody>
      </p:sp>
      <p:sp>
        <p:nvSpPr>
          <p:cNvPr id="435" name="Google Shape;43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Markdown </a:t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Leave a way to explain your project!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Great way to go back to your project after a while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Potential Employers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README.md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Should contain: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visual to represent your project and show how it functions (GIF, screenshot)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list of the technologies used (Git, Github,  HTML, CSS)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Summary for your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Author Links towards the bottom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README.md files use markup language, similar to HTML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Markdown Cheatsheet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50" y="1207125"/>
            <a:ext cx="4571999" cy="23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 </a:t>
            </a:r>
            <a:r>
              <a:rPr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DOWN</a:t>
            </a:r>
            <a:endParaRPr i="1"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7"/>
          <p:cNvSpPr txBox="1"/>
          <p:nvPr/>
        </p:nvSpPr>
        <p:spPr>
          <a:xfrm>
            <a:off x="2599575" y="157800"/>
            <a:ext cx="57828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Deploy!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15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Time to take your newfangled website and deploy it to the cloud (in this case, GitHub Pages).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Additional instructions In Gitlab.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Basic Steps: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a new repo that is named `_username_.github.io` 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Navigate into a folder and clone the repo into it 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your files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Add, commit, and push your changes into the repository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Homework/Project Deployment</a:t>
            </a:r>
            <a:endParaRPr i="1"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9"/>
          <p:cNvSpPr txBox="1"/>
          <p:nvPr/>
        </p:nvSpPr>
        <p:spPr>
          <a:xfrm>
            <a:off x="2599575" y="157800"/>
            <a:ext cx="6268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Deploying Projects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Basic Steps: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a new repository on your GitHub account. You can name this repository whatever you would like. 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Once inside of the repository, create a new file and name it `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` 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Add some very basic HTML into this file, save it, and then navigate into your repository’s Settings tab.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Scroll down to the GitHub Pages section and then, in the section labeled "Source", select that you would like to use the master branch as your source. 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Navigate to `</a:t>
            </a: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&lt;username&gt;.github.io/&lt;repositoryname&gt;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` and you will find that your new web page has gone live!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0"/>
          <p:cNvSpPr txBox="1"/>
          <p:nvPr/>
        </p:nvSpPr>
        <p:spPr>
          <a:xfrm>
            <a:off x="2122025" y="157800"/>
            <a:ext cx="67941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Turn!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Activity: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GitHub Pages Project Website |</a:t>
            </a: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Suggested Time: </a:t>
            </a: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15 mins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Assignment</a:t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Practice creating github pages with projects. You'll build a website about your favorite type of animal!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Additional instructions in Gitlab.</a:t>
            </a:r>
            <a:endParaRPr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ctrTitle"/>
          </p:nvPr>
        </p:nvSpPr>
        <p:spPr>
          <a:xfrm>
            <a:off x="311708" y="20102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Bash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&amp; </a:t>
            </a: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Pair Review</a:t>
            </a:r>
            <a:endParaRPr i="1"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2"/>
          <p:cNvSpPr txBox="1"/>
          <p:nvPr/>
        </p:nvSpPr>
        <p:spPr>
          <a:xfrm>
            <a:off x="2599575" y="157800"/>
            <a:ext cx="46449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Bash Commands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cd ~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(changes to home directory)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cd ..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(moves up one directory)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ls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(lists files in folder)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pwd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(shows current directory)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mkdir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(creates new directory)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touch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(creates a file)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rm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(deletes file)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rm -r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(deletes a folder, note the -r)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open .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(opens the current folder. MAC SPECIFIC)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open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(opens a specific file. MAC SPECIFIC)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explorer 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(opens the specific file. BASH SPECIFIC)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explorer .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(opens the current folder. BASH SPECIFIC)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mv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(mv or rename)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cp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(copy files) 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812775" y="3079075"/>
            <a:ext cx="37488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Down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 pull origin master</a:t>
            </a:r>
            <a:endParaRPr sz="14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476" y="1632175"/>
            <a:ext cx="1477174" cy="14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725" y="1612063"/>
            <a:ext cx="1629061" cy="1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274325" y="3841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Over</a:t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4621875" y="3079075"/>
            <a:ext cx="42477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Up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git add . , git commit -m “Message”,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git push origin master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1126" y="314824"/>
            <a:ext cx="1234649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125926" y="314824"/>
            <a:ext cx="1234649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780" y="3377557"/>
            <a:ext cx="658376" cy="6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271" y="4162794"/>
            <a:ext cx="658376" cy="5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4071" y="4162794"/>
            <a:ext cx="658376" cy="54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3475" y="1633095"/>
            <a:ext cx="1477175" cy="147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/>
          <p:nvPr/>
        </p:nvSpPr>
        <p:spPr>
          <a:xfrm>
            <a:off x="0" y="-27300"/>
            <a:ext cx="1466700" cy="51708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3"/>
          <p:cNvSpPr txBox="1"/>
          <p:nvPr/>
        </p:nvSpPr>
        <p:spPr>
          <a:xfrm>
            <a:off x="2599575" y="234000"/>
            <a:ext cx="46449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Commands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clone –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copies an entire repo (to begin).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add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– adds a file for inclusion in Git.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commit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– notes a change to the local repo.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push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– sends changes to hosting service.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pull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– downloads freshest version of repo.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git status 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– check status of your tracked and untracked files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What is Git?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How do we autocomplete?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How do we see previously executed commands?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man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How do we move up a directory?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Can we list the contents of a folder up?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How do we see hidden files? (those that start with a </a:t>
            </a:r>
            <a:r>
              <a:rPr b="1"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)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ctrTitle"/>
          </p:nvPr>
        </p:nvSpPr>
        <p:spPr>
          <a:xfrm>
            <a:off x="2670750" y="2795750"/>
            <a:ext cx="38025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r>
              <a:rPr lang="en" sz="4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8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Comments </a:t>
            </a: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Concerns…?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25" y="840250"/>
            <a:ext cx="2366406" cy="177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ctrTitle"/>
          </p:nvPr>
        </p:nvSpPr>
        <p:spPr>
          <a:xfrm>
            <a:off x="311708" y="467313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Visit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Gitlab</a:t>
            </a:r>
            <a:endParaRPr i="1"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99" name="Google Shape;4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900" y="1588520"/>
            <a:ext cx="2128200" cy="196645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5"/>
          <p:cNvSpPr txBox="1"/>
          <p:nvPr>
            <p:ph type="ctrTitle"/>
          </p:nvPr>
        </p:nvSpPr>
        <p:spPr>
          <a:xfrm>
            <a:off x="311708" y="3941688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Let’s attempt to Clone down the Repo</a:t>
            </a:r>
            <a:endParaRPr i="1"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963" y="449350"/>
            <a:ext cx="6192075" cy="34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6"/>
          <p:cNvSpPr txBox="1"/>
          <p:nvPr>
            <p:ph type="ctrTitle"/>
          </p:nvPr>
        </p:nvSpPr>
        <p:spPr>
          <a:xfrm>
            <a:off x="202526" y="3961025"/>
            <a:ext cx="78774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 up your SSH Keys </a:t>
            </a:r>
            <a:endParaRPr i="1" sz="1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07" name="Google Shape;5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4975" y="4030861"/>
            <a:ext cx="1064100" cy="9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4230900" cy="51435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894300" y="171450"/>
            <a:ext cx="3687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Today’s Objectives</a:t>
            </a:r>
            <a:endParaRPr sz="24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recap the basic topics covered to date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engage in a deep dive of HTML/CSS for layout design and element positioning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offer a conceptual introduction to CSS reset 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work with Google Developer tools for site inspection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To utilize Github Pages for website deployment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18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Topics</a:t>
            </a:r>
            <a:endParaRPr sz="1100">
              <a:solidFill>
                <a:srgbClr val="28C8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CSS Positioning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CSS Resets</a:t>
            </a:r>
            <a:endParaRPr sz="11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Deploying to Github Pages</a:t>
            </a:r>
            <a:endParaRPr b="1" sz="10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7275"/>
            <a:ext cx="4454523" cy="29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C8E5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311708" y="2448125"/>
            <a:ext cx="8520600" cy="11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Setting</a:t>
            </a: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Expectations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311700" y="3355983"/>
            <a:ext cx="85206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Don’t expect to understand everything at once. Today is all about getting immersed.</a:t>
            </a:r>
            <a:endParaRPr sz="24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75" y="211450"/>
            <a:ext cx="1892449" cy="1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5346800" y="3747950"/>
            <a:ext cx="6437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Your comfort zone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2"/>
          <p:cNvSpPr txBox="1"/>
          <p:nvPr>
            <p:ph type="ctrTitle"/>
          </p:nvPr>
        </p:nvSpPr>
        <p:spPr>
          <a:xfrm>
            <a:off x="311700" y="0"/>
            <a:ext cx="8520600" cy="11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8C8E5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en" sz="4800">
                <a:solidFill>
                  <a:srgbClr val="28C8E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you Are</a:t>
            </a:r>
            <a:endParaRPr i="1" sz="4800">
              <a:solidFill>
                <a:srgbClr val="28C8E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